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6" r:id="rId5"/>
    <p:sldId id="270" r:id="rId6"/>
    <p:sldId id="297" r:id="rId7"/>
    <p:sldId id="275" r:id="rId8"/>
    <p:sldId id="277" r:id="rId9"/>
    <p:sldId id="258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76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9" r:id="rId27"/>
    <p:sldId id="294" r:id="rId28"/>
    <p:sldId id="295" r:id="rId29"/>
    <p:sldId id="296" r:id="rId30"/>
    <p:sldId id="298" r:id="rId31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6517" autoAdjust="0"/>
  </p:normalViewPr>
  <p:slideViewPr>
    <p:cSldViewPr>
      <p:cViewPr varScale="1">
        <p:scale>
          <a:sx n="116" d="100"/>
          <a:sy n="116" d="100"/>
        </p:scale>
        <p:origin x="162" y="10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1" d="100"/>
          <a:sy n="91" d="100"/>
        </p:scale>
        <p:origin x="300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0365C73-270C-4AFB-A124-BD2E4375252C}" type="datetime1">
              <a:rPr lang="ru-RU" smtClean="0"/>
              <a:t>22.05.2018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8ED8CD-4E4C-49AC-BDC6-2963BA49E5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17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49F85-3216-4596-B44B-827FE6DFDEFE}" type="datetime1">
              <a:rPr lang="ru-RU" smtClean="0"/>
              <a:pPr/>
              <a:t>22.05.2018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FB91549-43BF-425A-AF25-7526201920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3928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3691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270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190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352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057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751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0166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086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316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934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310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626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680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340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050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100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267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122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FB91549-43BF-425A-AF25-75262019208C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634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згляд вверх на облака и голубое небо из двора-колодца, образованного зданиями со стеклянными фасадами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25" y="0"/>
            <a:ext cx="73152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8013" y="685801"/>
            <a:ext cx="3962400" cy="4724399"/>
          </a:xfrm>
        </p:spPr>
        <p:txBody>
          <a:bodyPr rtlCol="0">
            <a:normAutofit/>
          </a:bodyPr>
          <a:lstStyle>
            <a:lvl1pPr>
              <a:defRPr sz="48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BB2B9E-2F8E-4635-AD7A-EB57B20F54A9}" type="datetime1">
              <a:rPr lang="ru-RU" noProof="0" smtClean="0"/>
              <a:t>22.05.2018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3483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1A66E2-1990-44F0-A7C2-CC10213F1703}" type="datetime1">
              <a:rPr lang="ru-RU" noProof="0" smtClean="0"/>
              <a:t>22.05.2018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762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285412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012" y="685800"/>
            <a:ext cx="9474253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8DE717-09BD-42BB-B75A-8F22795CF2ED}" type="datetime1">
              <a:rPr lang="ru-RU" noProof="0" smtClean="0"/>
              <a:t>22.05.2018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500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F8F67C-761A-45E5-AA93-3D403D994F41}" type="datetime1">
              <a:rPr lang="ru-RU" noProof="0" smtClean="0"/>
              <a:t>22.05.2018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78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3" y="2590800"/>
            <a:ext cx="8229599" cy="2819400"/>
          </a:xfrm>
        </p:spPr>
        <p:txBody>
          <a:bodyPr rtlCol="0" anchor="b">
            <a:norm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6425" y="5410200"/>
            <a:ext cx="8231187" cy="762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8CE04B-C4AA-4634-A469-DA31FB2126F8}" type="datetime1">
              <a:rPr lang="ru-RU" noProof="0" smtClean="0"/>
              <a:t>22.05.2018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25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3" y="685800"/>
            <a:ext cx="5029200" cy="4191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51614" y="685800"/>
            <a:ext cx="5029199" cy="4191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96AAB4-9041-4283-9C58-E2992F4EDF30}" type="datetime1">
              <a:rPr lang="ru-RU" noProof="0" smtClean="0"/>
              <a:t>22.05.2018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970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664" y="685800"/>
            <a:ext cx="5029200" cy="9906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664" y="1676400"/>
            <a:ext cx="502920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51613" y="685800"/>
            <a:ext cx="5029200" cy="9906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50025" y="1676400"/>
            <a:ext cx="502920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40B2B5-3DEA-4EF6-B280-096F6A049D56}" type="datetime1">
              <a:rPr lang="ru-RU" noProof="0" smtClean="0"/>
              <a:t>22.05.2018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30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FA4AE7-CA45-4434-9124-305263C51D79}" type="datetime1">
              <a:rPr lang="ru-RU" noProof="0" smtClean="0"/>
              <a:t>22.05.2018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44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D7E9A2-4063-4261-BCB2-EAB5268EBFE5}" type="datetime1">
              <a:rPr lang="ru-RU" noProof="0" smtClean="0"/>
              <a:t>22.05.2018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03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rtlCol="0" anchor="b">
            <a:no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5212" y="685800"/>
            <a:ext cx="6704171" cy="54864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0FAC69-5014-475F-82BD-1103AEFFA16E}" type="datetime1">
              <a:rPr lang="ru-RU" noProof="0" smtClean="0"/>
              <a:t>22.05.2018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347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4875213" y="685800"/>
            <a:ext cx="6705600" cy="5486400"/>
          </a:xfrm>
          <a:ln w="63500">
            <a:solidFill>
              <a:schemeClr val="bg1"/>
            </a:solidFill>
            <a:miter lim="800000"/>
          </a:ln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23C520-1842-421A-80A4-508A564B71AF}" type="datetime1">
              <a:rPr lang="ru-RU" noProof="0" smtClean="0"/>
              <a:t>22.05.2018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52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10287000" cy="419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1198891-7FB9-4FBF-9D7B-40E7D17D343C}" type="datetime1">
              <a:rPr lang="ru-RU" noProof="0" smtClean="0"/>
              <a:t>22.05.2018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A3F31473-23EB-4724-8B59-FE6D21D89FA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49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8575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orbe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80744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6479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48840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328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16936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0098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4.jpeg"/><Relationship Id="rId21" Type="http://schemas.openxmlformats.org/officeDocument/2006/relationships/image" Target="../media/image22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1764" y="4616152"/>
            <a:ext cx="11737304" cy="1909192"/>
          </a:xfrm>
        </p:spPr>
        <p:txBody>
          <a:bodyPr rtlCol="0">
            <a:normAutofit/>
          </a:bodyPr>
          <a:lstStyle/>
          <a:p>
            <a:pPr algn="ctr" rtl="0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ЧАСТНОЕ</a:t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ОХРАННОЕ</a:t>
            </a:r>
            <a:b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72" y="332656"/>
            <a:ext cx="4608195" cy="38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6425" y="5301208"/>
            <a:ext cx="11392644" cy="1440160"/>
          </a:xfrm>
        </p:spPr>
        <p:txBody>
          <a:bodyPr rtlCol="0">
            <a:no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Информационный департамент  Группы компаний «Альфа </a:t>
            </a:r>
            <a:r>
              <a:rPr lang="ru-RU" dirty="0" err="1">
                <a:solidFill>
                  <a:schemeClr val="bg1"/>
                </a:solidFill>
              </a:rPr>
              <a:t>Информ</a:t>
            </a:r>
            <a:r>
              <a:rPr lang="ru-RU" dirty="0">
                <a:solidFill>
                  <a:schemeClr val="bg1"/>
                </a:solidFill>
              </a:rPr>
              <a:t>» может обеспечить клиентов полным комплексом информационных услуг, а также осуществить и провести анализ  финансовой, деловой информации (осуществить проверку партнеров), либо сбор информации на интересующую Вас тематику.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655712"/>
            <a:ext cx="11737304" cy="6130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ИНФОРМАЦИОННОЙ БЕЗОПАСНОСТИ БИЗНЕСА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25" y="1340768"/>
            <a:ext cx="5089043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0" y="1340768"/>
            <a:ext cx="570107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8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6425" y="5157192"/>
            <a:ext cx="11464651" cy="762000"/>
          </a:xfrm>
        </p:spPr>
        <p:txBody>
          <a:bodyPr rtlCol="0">
            <a:no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Физическая охрана необходима не только главам государств или известным дипломатам. Директора компаний, менеджеры высшего звена и деятели искусства, спортсмены и обычные люди также нуждаются в защите жизни и здоровья, в гарантии безопасности в любой момент.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727720"/>
            <a:ext cx="11737304" cy="613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ОХРАНА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ПЕРСОНАЛЬНЫЙ ТЕЛОХРАНИТЕЛЬ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"/>
          <a:stretch/>
        </p:blipFill>
        <p:spPr>
          <a:xfrm>
            <a:off x="549796" y="1403235"/>
            <a:ext cx="5492402" cy="3681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88" y="1403236"/>
            <a:ext cx="5179785" cy="368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6425" y="5410200"/>
            <a:ext cx="11104611" cy="1043136"/>
          </a:xfrm>
        </p:spPr>
        <p:txBody>
          <a:bodyPr rtlCol="0">
            <a:no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Регулярные тренинги сотрудников охраны проводятся специалистами компании с учетом особенностей каждого объекта с привлечением профильных специалистов Заказчика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332656"/>
            <a:ext cx="11737304" cy="6130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 СОТРУДНИКОВ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8" y="976157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6425" y="5907360"/>
            <a:ext cx="11034706" cy="762000"/>
          </a:xfrm>
        </p:spPr>
        <p:txBody>
          <a:bodyPr rtlCol="0"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Огневая, тактико-специальная и медицинская подготовка сотрудников проводится в специализированных центрах инструкторами группы «А</a:t>
            </a:r>
            <a:r>
              <a:rPr lang="ru-RU" dirty="0" smtClean="0">
                <a:solidFill>
                  <a:schemeClr val="bg1"/>
                </a:solidFill>
              </a:rPr>
              <a:t>».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332656"/>
            <a:ext cx="11737304" cy="6130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ОГНЕВАЯ ПОДГОТОВКА СОТРУДНИКОВ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1447203"/>
            <a:ext cx="5317585" cy="35436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177" y="3569819"/>
            <a:ext cx="1634440" cy="1421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1447203"/>
            <a:ext cx="4754631" cy="356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09441" y="116632"/>
            <a:ext cx="10971372" cy="576064"/>
          </a:xfrm>
        </p:spPr>
        <p:txBody>
          <a:bodyPr rtlCol="0"/>
          <a:lstStyle/>
          <a:p>
            <a:pPr algn="ctr" rtl="0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КОМПАНИИ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ЧОП «АЛЬФА-ИНФОРМ»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33772" y="620688"/>
            <a:ext cx="11247041" cy="5271119"/>
          </a:xfrm>
        </p:spPr>
        <p:txBody>
          <a:bodyPr rtlCol="0"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История </a:t>
            </a:r>
            <a:r>
              <a:rPr lang="ru-RU" sz="1600" dirty="0">
                <a:solidFill>
                  <a:schemeClr val="bg1"/>
                </a:solidFill>
              </a:rPr>
              <a:t>частного охранного предприятия берёт своё начало с декабря 2003 года, когда руководством компании «Альфа-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» было принято решение о создании подразделения физической и имущественной защиты клиентов. Так было создано частное охранное предприятие «Альфа-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», которое по сегодняшний день является одним из лидеров среди частных охранных предприятий г Москвы.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bg1"/>
                </a:solidFill>
              </a:rPr>
              <a:t>Первым клиентом охранного предприятия стал бразильский спортсмен - король футбола Пеле, во время своего исторического визита в Россию. Уровень и подготовка сотрудников охранного предприятия «Альфа-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» были и остаются настолько высоки, что некоторые Российские СМИ написали в своих репортажах о наших сотрудниках, как о “секьюрити - из числа службы охраны Путина.” (Комсомольская правда от 15.09.2003</a:t>
            </a:r>
            <a:r>
              <a:rPr lang="ru-RU" sz="1600" dirty="0" smtClean="0">
                <a:solidFill>
                  <a:schemeClr val="bg1"/>
                </a:solidFill>
              </a:rPr>
              <a:t>).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Управленческий аппарат частного охранного предприятия "Альфа-</a:t>
            </a:r>
            <a:r>
              <a:rPr lang="ru-RU" sz="1600" dirty="0" err="1">
                <a:solidFill>
                  <a:schemeClr val="bg1"/>
                </a:solidFill>
                <a:ea typeface="Calibri" panose="020F0502020204030204" pitchFamily="34" charset="0"/>
              </a:rPr>
              <a:t>Информ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" имеет многолетний опыт работы в правоохранительных органах и охранных предприятиях. Для обеспечения высокого качества охранных услуг нашим частным охранным предприятием разработана методика внутренних проверок сотрудников, сбора оперативной информации о работе сотрудников (выявление неблагонадежных сотрудников), тестирование на профессиональную пригодность, а также сбор объективных мнений клиентов предприятия о качестве работы </a:t>
            </a:r>
            <a:r>
              <a:rPr lang="ru-RU" sz="1600" dirty="0" err="1">
                <a:solidFill>
                  <a:schemeClr val="bg1"/>
                </a:solidFill>
                <a:ea typeface="Calibri" panose="020F0502020204030204" pitchFamily="34" charset="0"/>
              </a:rPr>
              <a:t>ЧОПа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. Основными критериями для отбора претендентов в сотрудники охраны являются прохождение тестирования, презентабельный внешний вид, физическая подготовка и опыт работы в охранных структурах не менее трех лет</a:t>
            </a:r>
            <a:r>
              <a:rPr lang="ru-RU" sz="1600" dirty="0" smtClean="0">
                <a:solidFill>
                  <a:schemeClr val="bg1"/>
                </a:solidFill>
                <a:ea typeface="Calibri" panose="020F050202020403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</a:b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На сегодняшний день охранными услугами ЧОП пользуются более сотни компаний, которые отмечают качественную работу «Альфа-</a:t>
            </a:r>
            <a:r>
              <a:rPr lang="ru-RU" sz="1600" dirty="0" err="1">
                <a:solidFill>
                  <a:schemeClr val="bg1"/>
                </a:solidFill>
                <a:ea typeface="Calibri" panose="020F0502020204030204" pitchFamily="34" charset="0"/>
              </a:rPr>
              <a:t>Информ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» десятками благодарственных писем. За годы успешной работы частное охранное предприятие «Альфа-</a:t>
            </a:r>
            <a:r>
              <a:rPr lang="ru-RU" sz="1600" dirty="0" err="1">
                <a:solidFill>
                  <a:schemeClr val="bg1"/>
                </a:solidFill>
                <a:ea typeface="Calibri" panose="020F0502020204030204" pitchFamily="34" charset="0"/>
              </a:rPr>
              <a:t>Информ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» выросло до четырёх </a:t>
            </a:r>
            <a:r>
              <a:rPr lang="ru-RU" sz="1600" dirty="0" err="1">
                <a:solidFill>
                  <a:schemeClr val="bg1"/>
                </a:solidFill>
                <a:ea typeface="Calibri" panose="020F0502020204030204" pitchFamily="34" charset="0"/>
              </a:rPr>
              <a:t>ЧОПов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, которые были неоднократно отмечены в средствах массовой информации и имеют Федеральные лицензии на осуществляемую деятельность. Профессиональная ответственность ЧОП ООО "Альфа-</a:t>
            </a:r>
            <a:r>
              <a:rPr lang="ru-RU" sz="1600" dirty="0" err="1">
                <a:solidFill>
                  <a:schemeClr val="bg1"/>
                </a:solidFill>
                <a:ea typeface="Calibri" panose="020F0502020204030204" pitchFamily="34" charset="0"/>
              </a:rPr>
              <a:t>Информ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" застрахована на сумму 80 000 000 (восемьдесят миллионов) рублей страховой компанией ОАО "</a:t>
            </a:r>
            <a:r>
              <a:rPr lang="ru-RU" sz="1600" dirty="0" err="1">
                <a:solidFill>
                  <a:schemeClr val="bg1"/>
                </a:solidFill>
                <a:ea typeface="Calibri" panose="020F0502020204030204" pitchFamily="34" charset="0"/>
              </a:rPr>
              <a:t>Альфастрахование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". Сегмент оказания охранных услуг не только г. Москва, но и регионы: г. Екатеринбург, г. Санкт-Петербург, Сочи, Санкт Петербург и т.д. Имея в своих рядах более шестисот лицензированных сотрудников и более семидесяти единиц огнестрельного служебного оружия, ЧОП «Альфа-</a:t>
            </a:r>
            <a:r>
              <a:rPr lang="ru-RU" sz="1600" dirty="0" err="1">
                <a:solidFill>
                  <a:schemeClr val="bg1"/>
                </a:solidFill>
                <a:ea typeface="Calibri" panose="020F0502020204030204" pitchFamily="34" charset="0"/>
              </a:rPr>
              <a:t>Информ</a:t>
            </a:r>
            <a:r>
              <a:rPr lang="ru-RU" sz="1600" dirty="0">
                <a:solidFill>
                  <a:schemeClr val="bg1"/>
                </a:solidFill>
                <a:ea typeface="Calibri" panose="020F0502020204030204" pitchFamily="34" charset="0"/>
              </a:rPr>
              <a:t>» выполнит работу любой сложности в любом регионе РФ.</a:t>
            </a:r>
            <a:endParaRPr lang="ru-RU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ru-RU" sz="1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7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2133972" y="2924944"/>
            <a:ext cx="7560840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 flipH="1">
            <a:off x="5662364" y="2492896"/>
            <a:ext cx="864096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820" y="274638"/>
            <a:ext cx="10297144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ГРУППЫ КОМПАНИЙ «АЛЬФА-</a:t>
            </a:r>
            <a:r>
              <a:rPr lang="ru-RU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</a:t>
            </a:r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01924" y="1628800"/>
            <a:ext cx="8784976" cy="8640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b="1" i="1" dirty="0"/>
              <a:t>Индивидуальный предприниматель</a:t>
            </a:r>
          </a:p>
          <a:p>
            <a:pPr algn="ctr"/>
            <a:r>
              <a:rPr lang="ru-RU" b="1" i="1" dirty="0" err="1"/>
              <a:t>Коберский</a:t>
            </a:r>
            <a:r>
              <a:rPr lang="ru-RU" b="1" i="1" dirty="0"/>
              <a:t> Александр Борисович</a:t>
            </a:r>
          </a:p>
          <a:p>
            <a:pPr algn="ctr"/>
            <a:r>
              <a:rPr lang="ru-RU" sz="1600" dirty="0"/>
              <a:t>(Собственник Группы компаний «</a:t>
            </a:r>
            <a:r>
              <a:rPr lang="ru-RU" sz="1600" dirty="0" err="1"/>
              <a:t>Альфа-Информ</a:t>
            </a:r>
            <a:r>
              <a:rPr lang="ru-RU" sz="1600" dirty="0"/>
              <a:t>»)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73932" y="3356992"/>
            <a:ext cx="792088" cy="33843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ru-RU" b="1" dirty="0"/>
              <a:t>ООО ОЧДП</a:t>
            </a:r>
          </a:p>
          <a:p>
            <a:pPr algn="ctr"/>
            <a:r>
              <a:rPr lang="ru-RU" b="1" dirty="0"/>
              <a:t>«Альфа </a:t>
            </a:r>
            <a:r>
              <a:rPr lang="ru-RU" b="1" dirty="0" err="1"/>
              <a:t>Информ</a:t>
            </a:r>
            <a:r>
              <a:rPr lang="ru-RU" b="1" dirty="0"/>
              <a:t>»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4052" y="3356992"/>
            <a:ext cx="792088" cy="33843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ru-RU" b="1" dirty="0"/>
              <a:t>ООО «</a:t>
            </a:r>
            <a:r>
              <a:rPr lang="ru-RU" b="1" dirty="0" err="1"/>
              <a:t>Альфа-Информ</a:t>
            </a:r>
            <a:r>
              <a:rPr lang="ru-RU" b="1" dirty="0"/>
              <a:t>»</a:t>
            </a:r>
          </a:p>
          <a:p>
            <a:pPr algn="ctr"/>
            <a:r>
              <a:rPr lang="ru-RU" b="1" dirty="0"/>
              <a:t>Москва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62164" y="3356992"/>
            <a:ext cx="792088" cy="33843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ru-RU" b="1" dirty="0"/>
              <a:t>ООО «</a:t>
            </a:r>
            <a:r>
              <a:rPr lang="ru-RU" b="1" dirty="0" err="1"/>
              <a:t>Альфа-Информ</a:t>
            </a:r>
            <a:r>
              <a:rPr lang="ru-RU" b="1" dirty="0"/>
              <a:t>»</a:t>
            </a:r>
          </a:p>
          <a:p>
            <a:pPr algn="ctr"/>
            <a:r>
              <a:rPr lang="ru-RU" b="1" dirty="0"/>
              <a:t>Псков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42284" y="3356992"/>
            <a:ext cx="792088" cy="33843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ru-RU" b="1" dirty="0"/>
              <a:t>ООО ЧОП</a:t>
            </a:r>
          </a:p>
          <a:p>
            <a:pPr algn="ctr"/>
            <a:r>
              <a:rPr lang="ru-RU" b="1" dirty="0"/>
              <a:t>«</a:t>
            </a:r>
            <a:r>
              <a:rPr lang="ru-RU" b="1" dirty="0" err="1"/>
              <a:t>Альфа-Информ</a:t>
            </a:r>
            <a:r>
              <a:rPr lang="ru-RU" b="1" dirty="0"/>
              <a:t>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950396" y="3356992"/>
            <a:ext cx="792088" cy="33843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ru-RU" b="1" dirty="0"/>
              <a:t>ООО ЧОП</a:t>
            </a:r>
          </a:p>
          <a:p>
            <a:pPr algn="ctr"/>
            <a:r>
              <a:rPr lang="ru-RU" b="1" dirty="0"/>
              <a:t>«</a:t>
            </a:r>
            <a:r>
              <a:rPr lang="ru-RU" b="1" dirty="0" err="1"/>
              <a:t>Альфа-Информ</a:t>
            </a:r>
            <a:r>
              <a:rPr lang="ru-RU" b="1" dirty="0"/>
              <a:t> 1»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958508" y="3356992"/>
            <a:ext cx="792088" cy="33843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ru-RU" b="1" dirty="0"/>
              <a:t>ООО ЧОП</a:t>
            </a:r>
          </a:p>
          <a:p>
            <a:pPr algn="ctr"/>
            <a:r>
              <a:rPr lang="ru-RU" b="1" dirty="0"/>
              <a:t>«Альфа – </a:t>
            </a:r>
            <a:r>
              <a:rPr lang="ru-RU" b="1" dirty="0" err="1"/>
              <a:t>Информ</a:t>
            </a:r>
            <a:r>
              <a:rPr lang="ru-RU" b="1" dirty="0"/>
              <a:t> 2»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966620" y="3356992"/>
            <a:ext cx="792088" cy="33843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ru-RU" b="1" dirty="0"/>
              <a:t>ООО ЧОП</a:t>
            </a:r>
          </a:p>
          <a:p>
            <a:pPr algn="ctr"/>
            <a:r>
              <a:rPr lang="ru-RU" b="1" dirty="0"/>
              <a:t>«Альфа – </a:t>
            </a:r>
            <a:r>
              <a:rPr lang="ru-RU" b="1" dirty="0" err="1"/>
              <a:t>Информ</a:t>
            </a:r>
            <a:r>
              <a:rPr lang="ru-RU" b="1" dirty="0"/>
              <a:t> 3»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902724" y="3356992"/>
            <a:ext cx="1584176" cy="338437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ru-RU" b="1" dirty="0"/>
              <a:t>Совместное предприятие между:</a:t>
            </a:r>
          </a:p>
          <a:p>
            <a:pPr algn="ctr"/>
            <a:r>
              <a:rPr lang="ru-RU" b="1" dirty="0"/>
              <a:t>ООО ЧОП «ГАРД СЕРВИС»</a:t>
            </a:r>
            <a:endParaRPr lang="en-US" b="1" dirty="0"/>
          </a:p>
          <a:p>
            <a:pPr algn="ctr"/>
            <a:r>
              <a:rPr lang="ru-RU" b="1" dirty="0"/>
              <a:t>и  </a:t>
            </a:r>
            <a:endParaRPr lang="ru-RU" dirty="0"/>
          </a:p>
          <a:p>
            <a:pPr algn="ctr"/>
            <a:r>
              <a:rPr lang="ru-RU" b="1" dirty="0"/>
              <a:t>ООО ЧОП</a:t>
            </a:r>
            <a:r>
              <a:rPr lang="en-US" b="1" dirty="0"/>
              <a:t> </a:t>
            </a:r>
            <a:r>
              <a:rPr lang="ru-RU" b="1" dirty="0"/>
              <a:t>«</a:t>
            </a:r>
            <a:r>
              <a:rPr lang="ru-RU" b="1" dirty="0" err="1"/>
              <a:t>Альфа-Информ</a:t>
            </a:r>
            <a:r>
              <a:rPr lang="ru-RU" b="1" dirty="0"/>
              <a:t>»</a:t>
            </a:r>
            <a:endParaRPr lang="ru-RU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1917948" y="3140968"/>
            <a:ext cx="432048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2998068" y="3140968"/>
            <a:ext cx="432048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>
            <a:off x="4006180" y="3140968"/>
            <a:ext cx="432048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5086300" y="3140968"/>
            <a:ext cx="432048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6166420" y="3140968"/>
            <a:ext cx="432048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7174532" y="3140968"/>
            <a:ext cx="432048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8182644" y="3140968"/>
            <a:ext cx="432048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rot="5400000">
            <a:off x="9478788" y="3140968"/>
            <a:ext cx="432048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32504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08212" y="2466734"/>
            <a:ext cx="8494712" cy="18263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ПОСТРОЕНИЯ РАБОТЫ С ПЕРСОНАЛОМ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74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1924" y="836712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Объявление в интернете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86300" y="836712"/>
            <a:ext cx="2016224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Прием на работу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038628" y="836712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Просмотр резюме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01924" y="1340768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Объявление в СМИ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150196" y="1052736"/>
            <a:ext cx="93610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102524" y="1052736"/>
            <a:ext cx="93610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20" name="Прямая соединительная линия 19"/>
          <p:cNvCxnSpPr>
            <a:stCxn id="6" idx="1"/>
            <a:endCxn id="8" idx="3"/>
          </p:cNvCxnSpPr>
          <p:nvPr/>
        </p:nvCxnSpPr>
        <p:spPr>
          <a:xfrm rot="10800000" flipV="1">
            <a:off x="4150196" y="1052736"/>
            <a:ext cx="936104" cy="504056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086300" y="1988840"/>
            <a:ext cx="2016224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Заполнение документов</a:t>
            </a:r>
          </a:p>
        </p:txBody>
      </p:sp>
      <p:cxnSp>
        <p:nvCxnSpPr>
          <p:cNvPr id="23" name="Прямая со стрелкой 22"/>
          <p:cNvCxnSpPr>
            <a:stCxn id="6" idx="2"/>
            <a:endCxn id="21" idx="0"/>
          </p:cNvCxnSpPr>
          <p:nvPr/>
        </p:nvCxnSpPr>
        <p:spPr>
          <a:xfrm rot="5400000">
            <a:off x="5734372" y="1628800"/>
            <a:ext cx="72008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701924" y="1988840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Копии документов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701924" y="2564904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Лицензия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701924" y="3140968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Трудовая книжка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701924" y="3717032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Военный билет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rot="5400000" flipH="1" flipV="1">
            <a:off x="2854052" y="3641650"/>
            <a:ext cx="144016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 flipH="1" flipV="1">
            <a:off x="2854052" y="3068563"/>
            <a:ext cx="144016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 flipH="1" flipV="1">
            <a:off x="2854052" y="2490713"/>
            <a:ext cx="144016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150196" y="2204864"/>
            <a:ext cx="93610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8038628" y="1700808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Заполнение анкеты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038628" y="2348880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Тестирование</a:t>
            </a:r>
          </a:p>
        </p:txBody>
      </p:sp>
      <p:cxnSp>
        <p:nvCxnSpPr>
          <p:cNvPr id="39" name="Прямая соединительная линия 38"/>
          <p:cNvCxnSpPr>
            <a:stCxn id="36" idx="1"/>
            <a:endCxn id="21" idx="3"/>
          </p:cNvCxnSpPr>
          <p:nvPr/>
        </p:nvCxnSpPr>
        <p:spPr>
          <a:xfrm rot="10800000" flipV="1">
            <a:off x="7102524" y="1916832"/>
            <a:ext cx="936104" cy="288032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41" name="Прямая соединительная линия 40"/>
          <p:cNvCxnSpPr>
            <a:stCxn id="37" idx="1"/>
            <a:endCxn id="21" idx="3"/>
          </p:cNvCxnSpPr>
          <p:nvPr/>
        </p:nvCxnSpPr>
        <p:spPr>
          <a:xfrm rot="10800000">
            <a:off x="7102524" y="2204864"/>
            <a:ext cx="936104" cy="36004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5086300" y="3501008"/>
            <a:ext cx="2016224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Собеседование (интервью)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086300" y="5085184"/>
            <a:ext cx="2016224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Выставление на стажировку на объект</a:t>
            </a:r>
          </a:p>
        </p:txBody>
      </p:sp>
      <p:cxnSp>
        <p:nvCxnSpPr>
          <p:cNvPr id="46" name="Прямая со стрелкой 45"/>
          <p:cNvCxnSpPr>
            <a:stCxn id="21" idx="2"/>
            <a:endCxn id="44" idx="0"/>
          </p:cNvCxnSpPr>
          <p:nvPr/>
        </p:nvCxnSpPr>
        <p:spPr>
          <a:xfrm rot="5400000">
            <a:off x="5554352" y="2960948"/>
            <a:ext cx="108012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8038628" y="3212976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Полиграф</a:t>
            </a:r>
          </a:p>
        </p:txBody>
      </p:sp>
      <p:cxnSp>
        <p:nvCxnSpPr>
          <p:cNvPr id="50" name="Прямая соединительная линия 49"/>
          <p:cNvCxnSpPr>
            <a:endCxn id="44" idx="3"/>
          </p:cNvCxnSpPr>
          <p:nvPr/>
        </p:nvCxnSpPr>
        <p:spPr>
          <a:xfrm rot="10800000" flipV="1">
            <a:off x="7102524" y="3429001"/>
            <a:ext cx="936104" cy="288031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1701924" y="5229200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Начальник отдела охраны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4150196" y="5445224"/>
            <a:ext cx="93610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58" name="Прямая со стрелкой 57"/>
          <p:cNvCxnSpPr>
            <a:stCxn id="44" idx="2"/>
            <a:endCxn id="45" idx="0"/>
          </p:cNvCxnSpPr>
          <p:nvPr/>
        </p:nvCxnSpPr>
        <p:spPr>
          <a:xfrm rot="5400000">
            <a:off x="5518348" y="4509120"/>
            <a:ext cx="115212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8038628" y="4653136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Вводная часть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8038628" y="5229200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Изучение объекта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8038628" y="5805264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Изучение документации и инструкций</a:t>
            </a: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 rot="10800000">
            <a:off x="7102524" y="5445223"/>
            <a:ext cx="93610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65" name="Прямая соединительная линия 64"/>
          <p:cNvCxnSpPr>
            <a:stCxn id="45" idx="3"/>
            <a:endCxn id="59" idx="1"/>
          </p:cNvCxnSpPr>
          <p:nvPr/>
        </p:nvCxnSpPr>
        <p:spPr>
          <a:xfrm flipV="1">
            <a:off x="7102524" y="4869160"/>
            <a:ext cx="936104" cy="576064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67" name="Прямая соединительная линия 66"/>
          <p:cNvCxnSpPr>
            <a:stCxn id="61" idx="1"/>
            <a:endCxn id="45" idx="3"/>
          </p:cNvCxnSpPr>
          <p:nvPr/>
        </p:nvCxnSpPr>
        <p:spPr>
          <a:xfrm rot="10800000">
            <a:off x="7102524" y="5445224"/>
            <a:ext cx="936104" cy="576064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143" name="Прямая со стрелкой 142"/>
          <p:cNvCxnSpPr/>
          <p:nvPr/>
        </p:nvCxnSpPr>
        <p:spPr>
          <a:xfrm rot="5400000">
            <a:off x="5807174" y="6092502"/>
            <a:ext cx="57606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144" name="Прямоугольник 143"/>
          <p:cNvSpPr/>
          <p:nvPr/>
        </p:nvSpPr>
        <p:spPr>
          <a:xfrm>
            <a:off x="1701924" y="332656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Рекомендация работающих сотрудников</a:t>
            </a:r>
          </a:p>
        </p:txBody>
      </p:sp>
      <p:cxnSp>
        <p:nvCxnSpPr>
          <p:cNvPr id="146" name="Прямая соединительная линия 145"/>
          <p:cNvCxnSpPr>
            <a:stCxn id="6" idx="1"/>
            <a:endCxn id="144" idx="3"/>
          </p:cNvCxnSpPr>
          <p:nvPr/>
        </p:nvCxnSpPr>
        <p:spPr>
          <a:xfrm rot="10800000">
            <a:off x="4150196" y="548680"/>
            <a:ext cx="936104" cy="504056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147" name="Прямоугольник 146"/>
          <p:cNvSpPr/>
          <p:nvPr/>
        </p:nvSpPr>
        <p:spPr>
          <a:xfrm>
            <a:off x="1701924" y="4293096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Страховое пенсионное свидетельство     и т.д.</a:t>
            </a:r>
          </a:p>
        </p:txBody>
      </p:sp>
      <p:cxnSp>
        <p:nvCxnSpPr>
          <p:cNvPr id="148" name="Прямая соединительная линия 147"/>
          <p:cNvCxnSpPr/>
          <p:nvPr/>
        </p:nvCxnSpPr>
        <p:spPr>
          <a:xfrm rot="5400000" flipH="1" flipV="1">
            <a:off x="2854052" y="4221088"/>
            <a:ext cx="144016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8038628" y="3789040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Медкомиссия</a:t>
            </a:r>
          </a:p>
        </p:txBody>
      </p:sp>
      <p:cxnSp>
        <p:nvCxnSpPr>
          <p:cNvPr id="49" name="Прямая соединительная линия 48"/>
          <p:cNvCxnSpPr>
            <a:endCxn id="44" idx="3"/>
          </p:cNvCxnSpPr>
          <p:nvPr/>
        </p:nvCxnSpPr>
        <p:spPr>
          <a:xfrm rot="10800000">
            <a:off x="7102524" y="3717034"/>
            <a:ext cx="936104" cy="288033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607990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86300" y="1196752"/>
            <a:ext cx="2016224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Выход в график работы, закрепление за сменой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rot="5400000">
            <a:off x="5807174" y="907926"/>
            <a:ext cx="57606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701924" y="764704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Начальник отдела охраны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01924" y="1340768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Начальник охраны объекта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01924" y="1916832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Старший смены объекта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90556" y="5085184"/>
            <a:ext cx="1584174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Повышение по должности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390556" y="5661248"/>
            <a:ext cx="1584174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Премиальный фонд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90556" y="6237312"/>
            <a:ext cx="1584174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Штрафы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rot="10800000">
            <a:off x="4150196" y="1556792"/>
            <a:ext cx="93610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18" name="Прямая соединительная линия 17"/>
          <p:cNvCxnSpPr>
            <a:stCxn id="4" idx="1"/>
            <a:endCxn id="6" idx="3"/>
          </p:cNvCxnSpPr>
          <p:nvPr/>
        </p:nvCxnSpPr>
        <p:spPr>
          <a:xfrm rot="10800000">
            <a:off x="4150196" y="980728"/>
            <a:ext cx="936104" cy="576064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20" name="Прямая соединительная линия 19"/>
          <p:cNvCxnSpPr>
            <a:stCxn id="4" idx="1"/>
            <a:endCxn id="8" idx="3"/>
          </p:cNvCxnSpPr>
          <p:nvPr/>
        </p:nvCxnSpPr>
        <p:spPr>
          <a:xfrm rot="10800000" flipV="1">
            <a:off x="4150196" y="1556792"/>
            <a:ext cx="936104" cy="576064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038628" y="1340768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Мотивация</a:t>
            </a:r>
          </a:p>
        </p:txBody>
      </p:sp>
      <p:cxnSp>
        <p:nvCxnSpPr>
          <p:cNvPr id="23" name="Прямая соединительная линия 22"/>
          <p:cNvCxnSpPr>
            <a:stCxn id="22" idx="1"/>
            <a:endCxn id="4" idx="3"/>
          </p:cNvCxnSpPr>
          <p:nvPr/>
        </p:nvCxnSpPr>
        <p:spPr>
          <a:xfrm rot="10800000">
            <a:off x="7102524" y="1468438"/>
            <a:ext cx="93610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27" name="Прямая соединительная линия 26"/>
          <p:cNvCxnSpPr>
            <a:stCxn id="22" idx="2"/>
          </p:cNvCxnSpPr>
          <p:nvPr/>
        </p:nvCxnSpPr>
        <p:spPr>
          <a:xfrm rot="5400000">
            <a:off x="6958508" y="4077072"/>
            <a:ext cx="4608512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7390556" y="4509120"/>
            <a:ext cx="1584174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Вознаграждение по выслуге</a:t>
            </a:r>
          </a:p>
        </p:txBody>
      </p:sp>
      <p:cxnSp>
        <p:nvCxnSpPr>
          <p:cNvPr id="33" name="Прямая соединительная линия 32"/>
          <p:cNvCxnSpPr>
            <a:stCxn id="30" idx="3"/>
          </p:cNvCxnSpPr>
          <p:nvPr/>
        </p:nvCxnSpPr>
        <p:spPr>
          <a:xfrm>
            <a:off x="8974731" y="4638675"/>
            <a:ext cx="288033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37" name="Прямая соединительная линия 36"/>
          <p:cNvCxnSpPr>
            <a:stCxn id="11" idx="3"/>
          </p:cNvCxnSpPr>
          <p:nvPr/>
        </p:nvCxnSpPr>
        <p:spPr>
          <a:xfrm>
            <a:off x="8974731" y="6370638"/>
            <a:ext cx="288033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39" name="Прямая соединительная линия 38"/>
          <p:cNvCxnSpPr>
            <a:stCxn id="9" idx="3"/>
          </p:cNvCxnSpPr>
          <p:nvPr/>
        </p:nvCxnSpPr>
        <p:spPr>
          <a:xfrm>
            <a:off x="8974731" y="5218113"/>
            <a:ext cx="288033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41" name="Прямая соединительная линия 40"/>
          <p:cNvCxnSpPr>
            <a:stCxn id="10" idx="3"/>
          </p:cNvCxnSpPr>
          <p:nvPr/>
        </p:nvCxnSpPr>
        <p:spPr>
          <a:xfrm>
            <a:off x="8974731" y="5791200"/>
            <a:ext cx="288033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5086300" y="2492896"/>
            <a:ext cx="2016224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Обучение</a:t>
            </a:r>
          </a:p>
        </p:txBody>
      </p:sp>
      <p:cxnSp>
        <p:nvCxnSpPr>
          <p:cNvPr id="44" name="Прямая со стрелкой 43"/>
          <p:cNvCxnSpPr/>
          <p:nvPr/>
        </p:nvCxnSpPr>
        <p:spPr>
          <a:xfrm rot="5400000">
            <a:off x="5807174" y="2204070"/>
            <a:ext cx="57606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1701924" y="2636912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Сдача экзамена в разрешительной системе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870276" y="3789040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Изучение инструкций Заказчика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701924" y="3789040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Тренировки в тире, классе</a:t>
            </a: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4150196" y="2852936"/>
            <a:ext cx="93610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51" name="Прямая соединительная линия 50"/>
          <p:cNvCxnSpPr>
            <a:stCxn id="47" idx="3"/>
            <a:endCxn id="43" idx="1"/>
          </p:cNvCxnSpPr>
          <p:nvPr/>
        </p:nvCxnSpPr>
        <p:spPr>
          <a:xfrm flipV="1">
            <a:off x="4150196" y="2852936"/>
            <a:ext cx="936104" cy="1152128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53" name="Прямая соединительная линия 52"/>
          <p:cNvCxnSpPr>
            <a:endCxn id="43" idx="2"/>
          </p:cNvCxnSpPr>
          <p:nvPr/>
        </p:nvCxnSpPr>
        <p:spPr>
          <a:xfrm rot="5400000" flipH="1" flipV="1">
            <a:off x="5806380" y="3501008"/>
            <a:ext cx="57606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1701924" y="3212976"/>
            <a:ext cx="244827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Тренинги, инструктажи</a:t>
            </a:r>
          </a:p>
        </p:txBody>
      </p:sp>
      <p:cxnSp>
        <p:nvCxnSpPr>
          <p:cNvPr id="57" name="Прямая соединительная линия 56"/>
          <p:cNvCxnSpPr>
            <a:stCxn id="54" idx="3"/>
            <a:endCxn id="43" idx="1"/>
          </p:cNvCxnSpPr>
          <p:nvPr/>
        </p:nvCxnSpPr>
        <p:spPr>
          <a:xfrm flipV="1">
            <a:off x="4150196" y="2852936"/>
            <a:ext cx="936104" cy="576064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1884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81844" y="2132857"/>
            <a:ext cx="10513168" cy="18263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КОНТРОЛЯ ПЕРСОНАЛА НА ОБЪЕКТЕ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09441" y="332656"/>
            <a:ext cx="10971372" cy="576064"/>
          </a:xfrm>
        </p:spPr>
        <p:txBody>
          <a:bodyPr rtlCol="0"/>
          <a:lstStyle/>
          <a:p>
            <a:pPr algn="ctr" rtl="0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КОМПАНИИ «АЛЬФА-ИНФОРМ»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333772" y="1484784"/>
            <a:ext cx="11247041" cy="5040560"/>
          </a:xfrm>
        </p:spPr>
        <p:txBody>
          <a:bodyPr rtlCol="0">
            <a:noAutofit/>
          </a:bodyPr>
          <a:lstStyle/>
          <a:p>
            <a:pPr marL="0" indent="0" algn="just">
              <a:buClr>
                <a:schemeClr val="bg1"/>
              </a:buClr>
              <a:buNone/>
            </a:pPr>
            <a:r>
              <a:rPr lang="ru-RU" sz="1600" dirty="0">
                <a:solidFill>
                  <a:schemeClr val="bg1"/>
                </a:solidFill>
              </a:rPr>
              <a:t>Деятельность Группы компаний «Альфа-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» строится на трех основных принципах: безопасность, оперативность, конфиденциальность. Обеспечить комплексный подход к потребностям Клиента, одновременно действуя в рамках правового поля Российской Федерации, нам позволяет профессионализм сотрудников и наличие лицензий на:</a:t>
            </a:r>
          </a:p>
          <a:p>
            <a:pPr algn="just">
              <a:lnSpc>
                <a:spcPct val="0"/>
              </a:lnSpc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</a:rPr>
              <a:t>негосударственную (частную) сыскную деятельность;</a:t>
            </a:r>
          </a:p>
          <a:p>
            <a:pPr algn="just">
              <a:lnSpc>
                <a:spcPct val="0"/>
              </a:lnSpc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</a:rPr>
              <a:t>оказание охранных услуг в пределах всей России;</a:t>
            </a:r>
          </a:p>
          <a:p>
            <a:pPr algn="just">
              <a:lnSpc>
                <a:spcPct val="0"/>
              </a:lnSpc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</a:rPr>
              <a:t>устройство систем связи, радио, телевидения, охранной сигнализации и систем видеонаблюдения.</a:t>
            </a:r>
          </a:p>
          <a:p>
            <a:pPr marL="0" indent="0" algn="just">
              <a:buClr>
                <a:schemeClr val="bg1"/>
              </a:buClr>
              <a:buNone/>
            </a:pPr>
            <a:endParaRPr lang="ru-RU" sz="1600" dirty="0" smtClean="0">
              <a:solidFill>
                <a:schemeClr val="bg1"/>
              </a:solidFill>
            </a:endParaRPr>
          </a:p>
          <a:p>
            <a:pPr marL="0" indent="0" algn="just">
              <a:buClr>
                <a:schemeClr val="bg1"/>
              </a:buClr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В </a:t>
            </a:r>
            <a:r>
              <a:rPr lang="ru-RU" sz="1600" dirty="0">
                <a:solidFill>
                  <a:schemeClr val="bg1"/>
                </a:solidFill>
              </a:rPr>
              <a:t>Группу компаний «Альфа-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» входят следующие предприятия</a:t>
            </a:r>
            <a:r>
              <a:rPr lang="ru-RU" sz="1600" dirty="0" smtClean="0">
                <a:solidFill>
                  <a:schemeClr val="bg1"/>
                </a:solidFill>
              </a:rPr>
              <a:t>:</a:t>
            </a:r>
            <a:endParaRPr lang="ru-RU" sz="1600" dirty="0">
              <a:solidFill>
                <a:schemeClr val="bg1"/>
              </a:solidFill>
            </a:endParaRPr>
          </a:p>
          <a:p>
            <a:pPr algn="just">
              <a:lnSpc>
                <a:spcPct val="0"/>
              </a:lnSpc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</a:rPr>
              <a:t>Объединение частных детективных предприятий «Альфа 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» - ООО </a:t>
            </a:r>
            <a:r>
              <a:rPr lang="ru-RU" sz="1600" dirty="0" err="1">
                <a:solidFill>
                  <a:schemeClr val="bg1"/>
                </a:solidFill>
              </a:rPr>
              <a:t>ОЧДП</a:t>
            </a:r>
            <a:r>
              <a:rPr lang="ru-RU" sz="1600" dirty="0">
                <a:solidFill>
                  <a:schemeClr val="bg1"/>
                </a:solidFill>
              </a:rPr>
              <a:t> «Альфа 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»;</a:t>
            </a:r>
          </a:p>
          <a:p>
            <a:pPr algn="just">
              <a:lnSpc>
                <a:spcPct val="0"/>
              </a:lnSpc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</a:rPr>
              <a:t>Информационно - консультативная компания «Альфа-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» - ООО «Альфа-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»;</a:t>
            </a:r>
          </a:p>
          <a:p>
            <a:pPr algn="just">
              <a:lnSpc>
                <a:spcPct val="0"/>
              </a:lnSpc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</a:rPr>
              <a:t>ООО ЧОП «Альфа-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» (лицензия № 4032);</a:t>
            </a:r>
          </a:p>
          <a:p>
            <a:pPr algn="just">
              <a:lnSpc>
                <a:spcPct val="0"/>
              </a:lnSpc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</a:rPr>
              <a:t>ООО ЧОП «Альфа-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 1» (лицензия № 5389);</a:t>
            </a:r>
          </a:p>
          <a:p>
            <a:pPr algn="just">
              <a:lnSpc>
                <a:spcPct val="0"/>
              </a:lnSpc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</a:rPr>
              <a:t>ООО ЧОП «Альфа-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 2» (лицензия № 5705);</a:t>
            </a:r>
          </a:p>
          <a:p>
            <a:pPr algn="just">
              <a:lnSpc>
                <a:spcPct val="0"/>
              </a:lnSpc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</a:rPr>
              <a:t>ООО ЧОП «Альфа-</a:t>
            </a:r>
            <a:r>
              <a:rPr lang="ru-RU" sz="1600" dirty="0" err="1">
                <a:solidFill>
                  <a:schemeClr val="bg1"/>
                </a:solidFill>
              </a:rPr>
              <a:t>Информ</a:t>
            </a:r>
            <a:r>
              <a:rPr lang="ru-RU" sz="1600" dirty="0">
                <a:solidFill>
                  <a:schemeClr val="bg1"/>
                </a:solidFill>
              </a:rPr>
              <a:t> 3» (лицензия № 6922).</a:t>
            </a:r>
          </a:p>
          <a:p>
            <a:pPr marL="0" indent="0" algn="just">
              <a:buClr>
                <a:schemeClr val="bg1"/>
              </a:buClr>
              <a:buNone/>
            </a:pPr>
            <a:endParaRPr lang="ru-RU" sz="1600" b="1" dirty="0">
              <a:solidFill>
                <a:schemeClr val="bg1"/>
              </a:solidFill>
            </a:endParaRPr>
          </a:p>
          <a:p>
            <a:pPr algn="just">
              <a:buClr>
                <a:schemeClr val="bg1"/>
              </a:buClr>
            </a:pP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" name="Shape 121"/>
          <p:cNvCxnSpPr/>
          <p:nvPr/>
        </p:nvCxnSpPr>
        <p:spPr>
          <a:xfrm rot="16200000" flipH="1">
            <a:off x="2782044" y="1016733"/>
            <a:ext cx="2340260" cy="22682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5086300" y="2996952"/>
            <a:ext cx="2016224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Сотрудник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205980" y="4365104"/>
            <a:ext cx="1763688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ГНР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230316" y="5589240"/>
            <a:ext cx="172819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Дирекция Группы компаний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205980" y="4941168"/>
            <a:ext cx="1800200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Дирекция </a:t>
            </a:r>
            <a:r>
              <a:rPr lang="ru-RU" sz="1400" dirty="0" err="1"/>
              <a:t>ЧОПа</a:t>
            </a:r>
            <a:endParaRPr lang="ru-RU" sz="1400" dirty="0"/>
          </a:p>
        </p:txBody>
      </p:sp>
      <p:cxnSp>
        <p:nvCxnSpPr>
          <p:cNvPr id="42" name="Shape 41"/>
          <p:cNvCxnSpPr/>
          <p:nvPr/>
        </p:nvCxnSpPr>
        <p:spPr>
          <a:xfrm flipV="1">
            <a:off x="4006180" y="3789040"/>
            <a:ext cx="1368152" cy="13681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44" name="Shape 43"/>
          <p:cNvCxnSpPr>
            <a:stCxn id="34" idx="0"/>
          </p:cNvCxnSpPr>
          <p:nvPr/>
        </p:nvCxnSpPr>
        <p:spPr>
          <a:xfrm rot="5400000" flipH="1" flipV="1">
            <a:off x="3691018" y="2969822"/>
            <a:ext cx="792088" cy="199847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46" name="Прямая со стрелкой 45"/>
          <p:cNvCxnSpPr>
            <a:stCxn id="35" idx="0"/>
            <a:endCxn id="25" idx="2"/>
          </p:cNvCxnSpPr>
          <p:nvPr/>
        </p:nvCxnSpPr>
        <p:spPr>
          <a:xfrm rot="5400000" flipH="1" flipV="1">
            <a:off x="5194312" y="4689140"/>
            <a:ext cx="18002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8110636" y="4941168"/>
            <a:ext cx="1800200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Начальник отдела охраны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8110636" y="4221088"/>
            <a:ext cx="1800200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Видеоконтроль заказчиком</a:t>
            </a:r>
          </a:p>
        </p:txBody>
      </p:sp>
      <p:cxnSp>
        <p:nvCxnSpPr>
          <p:cNvPr id="61" name="Shape 60"/>
          <p:cNvCxnSpPr/>
          <p:nvPr/>
        </p:nvCxnSpPr>
        <p:spPr>
          <a:xfrm rot="10800000">
            <a:off x="6814494" y="3789039"/>
            <a:ext cx="1296142" cy="136815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8398668" y="2852936"/>
            <a:ext cx="208823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Контроль по </a:t>
            </a:r>
          </a:p>
          <a:p>
            <a:pPr algn="ctr">
              <a:defRPr/>
            </a:pPr>
            <a:r>
              <a:rPr lang="en-US" sz="1400" dirty="0"/>
              <a:t>WEB-</a:t>
            </a:r>
            <a:r>
              <a:rPr lang="ru-RU" sz="1400" dirty="0"/>
              <a:t>Камере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8398668" y="1916832"/>
            <a:ext cx="2088232" cy="8640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Доклад о происшествиях и изменениях в режиме охраны </a:t>
            </a:r>
          </a:p>
        </p:txBody>
      </p:sp>
      <p:cxnSp>
        <p:nvCxnSpPr>
          <p:cNvPr id="75" name="Соединительная линия уступом 74"/>
          <p:cNvCxnSpPr>
            <a:stCxn id="51" idx="1"/>
          </p:cNvCxnSpPr>
          <p:nvPr/>
        </p:nvCxnSpPr>
        <p:spPr>
          <a:xfrm rot="10800000">
            <a:off x="7102524" y="3645024"/>
            <a:ext cx="1008112" cy="7920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78" name="Прямоугольник 77"/>
          <p:cNvSpPr/>
          <p:nvPr/>
        </p:nvSpPr>
        <p:spPr>
          <a:xfrm>
            <a:off x="8398668" y="1340768"/>
            <a:ext cx="2088232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Доклад о прибытии на объект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7246540" y="404664"/>
            <a:ext cx="1800200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Оперативный дежурный</a:t>
            </a:r>
          </a:p>
        </p:txBody>
      </p:sp>
      <p:cxnSp>
        <p:nvCxnSpPr>
          <p:cNvPr id="84" name="Shape 83"/>
          <p:cNvCxnSpPr>
            <a:stCxn id="80" idx="2"/>
            <a:endCxn id="25" idx="3"/>
          </p:cNvCxnSpPr>
          <p:nvPr/>
        </p:nvCxnSpPr>
        <p:spPr>
          <a:xfrm rot="5400000">
            <a:off x="6346440" y="1592796"/>
            <a:ext cx="2556284" cy="104411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101" name="Прямая соединительная линия 100"/>
          <p:cNvCxnSpPr>
            <a:stCxn id="78" idx="1"/>
          </p:cNvCxnSpPr>
          <p:nvPr/>
        </p:nvCxnSpPr>
        <p:spPr>
          <a:xfrm rot="10800000">
            <a:off x="8182644" y="1468438"/>
            <a:ext cx="21602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105" name="Прямая соединительная линия 104"/>
          <p:cNvCxnSpPr>
            <a:stCxn id="68" idx="1"/>
          </p:cNvCxnSpPr>
          <p:nvPr/>
        </p:nvCxnSpPr>
        <p:spPr>
          <a:xfrm rot="10800000">
            <a:off x="8182644" y="2262188"/>
            <a:ext cx="21602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108" name="Прямая соединительная линия 107"/>
          <p:cNvCxnSpPr>
            <a:stCxn id="67" idx="1"/>
          </p:cNvCxnSpPr>
          <p:nvPr/>
        </p:nvCxnSpPr>
        <p:spPr>
          <a:xfrm rot="10800000">
            <a:off x="8182644" y="2981325"/>
            <a:ext cx="21602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109" name="Прямоугольник 108"/>
          <p:cNvSpPr/>
          <p:nvPr/>
        </p:nvSpPr>
        <p:spPr>
          <a:xfrm>
            <a:off x="4654252" y="1052736"/>
            <a:ext cx="2880320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Старший смены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dirty="0"/>
              <a:t>Инструктаж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dirty="0"/>
              <a:t>Проверка </a:t>
            </a:r>
            <a:r>
              <a:rPr lang="ru-RU" sz="1400" dirty="0" err="1"/>
              <a:t>алкотестером</a:t>
            </a:r>
            <a:endParaRPr lang="ru-RU" sz="1400" dirty="0"/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dirty="0"/>
              <a:t>Проверка </a:t>
            </a:r>
            <a:r>
              <a:rPr lang="ru-RU" sz="1400" dirty="0" err="1"/>
              <a:t>наркотестером</a:t>
            </a:r>
            <a:endParaRPr lang="ru-RU" sz="1400" dirty="0"/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dirty="0"/>
              <a:t>Проверка внешнего вида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dirty="0"/>
              <a:t>Проверка документов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ru-RU" sz="1400" dirty="0"/>
              <a:t>Проверка обязанностей</a:t>
            </a:r>
          </a:p>
        </p:txBody>
      </p:sp>
      <p:sp>
        <p:nvSpPr>
          <p:cNvPr id="110" name="Прямоугольник 109"/>
          <p:cNvSpPr/>
          <p:nvPr/>
        </p:nvSpPr>
        <p:spPr>
          <a:xfrm>
            <a:off x="4150196" y="332656"/>
            <a:ext cx="2016224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Начальник охраны объекта</a:t>
            </a:r>
          </a:p>
        </p:txBody>
      </p:sp>
      <p:cxnSp>
        <p:nvCxnSpPr>
          <p:cNvPr id="112" name="Прямая со стрелкой 111"/>
          <p:cNvCxnSpPr/>
          <p:nvPr/>
        </p:nvCxnSpPr>
        <p:spPr>
          <a:xfrm rot="5400000">
            <a:off x="5302721" y="908323"/>
            <a:ext cx="288032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114" name="Shape 113"/>
          <p:cNvCxnSpPr/>
          <p:nvPr/>
        </p:nvCxnSpPr>
        <p:spPr>
          <a:xfrm rot="16200000" flipH="1">
            <a:off x="3610136" y="1592796"/>
            <a:ext cx="2304256" cy="648072"/>
          </a:xfrm>
          <a:prstGeom prst="bentConnector3">
            <a:avLst>
              <a:gd name="adj1" fmla="val 100017"/>
            </a:avLst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118" name="Прямоугольник 117"/>
          <p:cNvSpPr/>
          <p:nvPr/>
        </p:nvSpPr>
        <p:spPr>
          <a:xfrm>
            <a:off x="1701924" y="332656"/>
            <a:ext cx="2232248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Суточный ответственный Начальник отдела охр.</a:t>
            </a:r>
          </a:p>
        </p:txBody>
      </p:sp>
      <p:cxnSp>
        <p:nvCxnSpPr>
          <p:cNvPr id="120" name="Прямая со стрелкой 119"/>
          <p:cNvCxnSpPr>
            <a:stCxn id="109" idx="2"/>
            <a:endCxn id="25" idx="0"/>
          </p:cNvCxnSpPr>
          <p:nvPr/>
        </p:nvCxnSpPr>
        <p:spPr>
          <a:xfrm rot="5400000">
            <a:off x="5914392" y="2816932"/>
            <a:ext cx="36004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97195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09836" y="332657"/>
            <a:ext cx="10441160" cy="10801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РАБОТЫ С ПРАВООХРАНИТЕЛЬНЫМИ ОРГАНАМИ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731" y="1340767"/>
            <a:ext cx="3534177" cy="51571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08" y="1340767"/>
            <a:ext cx="3562900" cy="512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86300" y="3212976"/>
            <a:ext cx="2016224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/>
              <a:t>ЧОП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33972" y="5517232"/>
            <a:ext cx="2232248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Проверка офиса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33972" y="3933056"/>
            <a:ext cx="2232248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Участковый по месту регистрации объекта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110636" y="5517232"/>
            <a:ext cx="2160240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Проведение совместных мероприятий по расследованию происшествия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110636" y="4869160"/>
            <a:ext cx="2160240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Территориальное подразделение МВД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110636" y="3645024"/>
            <a:ext cx="2160240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Лицензионная система по территориальной принадлежности объекта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98668" y="188640"/>
            <a:ext cx="1800200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Проведение инструктажей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10436" y="188640"/>
            <a:ext cx="1800200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Проведение сборов, семинаров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222204" y="188640"/>
            <a:ext cx="1800200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Общий контроль за ЧОП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014292" y="1988840"/>
            <a:ext cx="2160240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Центральная лицензионная система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917948" y="188640"/>
            <a:ext cx="2016224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Выделение личного состава</a:t>
            </a:r>
            <a:r>
              <a:rPr lang="en-US" sz="1400" dirty="0"/>
              <a:t> </a:t>
            </a:r>
            <a:r>
              <a:rPr lang="ru-RU" sz="1400" dirty="0"/>
              <a:t>на усиление МВД при проведении массовых мероприятий</a:t>
            </a:r>
          </a:p>
        </p:txBody>
      </p:sp>
      <p:cxnSp>
        <p:nvCxnSpPr>
          <p:cNvPr id="31" name="Прямая со стрелкой 30"/>
          <p:cNvCxnSpPr>
            <a:stCxn id="7" idx="3"/>
          </p:cNvCxnSpPr>
          <p:nvPr/>
        </p:nvCxnSpPr>
        <p:spPr>
          <a:xfrm>
            <a:off x="4366220" y="4149080"/>
            <a:ext cx="72008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133972" y="4869160"/>
            <a:ext cx="2232248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Участковый по месту регистрации </a:t>
            </a:r>
            <a:r>
              <a:rPr lang="ru-RU" sz="1400" dirty="0" err="1"/>
              <a:t>ЧОПа</a:t>
            </a:r>
            <a:endParaRPr lang="ru-RU" sz="1400" dirty="0"/>
          </a:p>
        </p:txBody>
      </p:sp>
      <p:cxnSp>
        <p:nvCxnSpPr>
          <p:cNvPr id="39" name="Соединительная линия уступом 38"/>
          <p:cNvCxnSpPr>
            <a:endCxn id="37" idx="3"/>
          </p:cNvCxnSpPr>
          <p:nvPr/>
        </p:nvCxnSpPr>
        <p:spPr>
          <a:xfrm rot="10800000" flipV="1">
            <a:off x="4366220" y="4509120"/>
            <a:ext cx="1008112" cy="576064"/>
          </a:xfrm>
          <a:prstGeom prst="bentConnector3">
            <a:avLst>
              <a:gd name="adj1" fmla="val -653"/>
            </a:avLst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42" name="Прямая со стрелкой 41"/>
          <p:cNvCxnSpPr>
            <a:stCxn id="23" idx="2"/>
            <a:endCxn id="4" idx="0"/>
          </p:cNvCxnSpPr>
          <p:nvPr/>
        </p:nvCxnSpPr>
        <p:spPr>
          <a:xfrm rot="5400000">
            <a:off x="5698368" y="2816932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46" name="Соединительная линия уступом 45"/>
          <p:cNvCxnSpPr>
            <a:endCxn id="12" idx="1"/>
          </p:cNvCxnSpPr>
          <p:nvPr/>
        </p:nvCxnSpPr>
        <p:spPr>
          <a:xfrm>
            <a:off x="6814492" y="4509120"/>
            <a:ext cx="1296144" cy="576064"/>
          </a:xfrm>
          <a:prstGeom prst="bentConnector3">
            <a:avLst>
              <a:gd name="adj1" fmla="val -1307"/>
            </a:avLst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49" name="Прямая со стрелкой 48"/>
          <p:cNvCxnSpPr>
            <a:stCxn id="23" idx="0"/>
            <a:endCxn id="24" idx="2"/>
          </p:cNvCxnSpPr>
          <p:nvPr/>
        </p:nvCxnSpPr>
        <p:spPr>
          <a:xfrm rot="16200000" flipV="1">
            <a:off x="4150196" y="44624"/>
            <a:ext cx="720080" cy="31683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51" name="Прямая со стрелкой 50"/>
          <p:cNvCxnSpPr>
            <a:stCxn id="23" idx="0"/>
            <a:endCxn id="18" idx="2"/>
          </p:cNvCxnSpPr>
          <p:nvPr/>
        </p:nvCxnSpPr>
        <p:spPr>
          <a:xfrm rot="16200000" flipV="1">
            <a:off x="5248318" y="1142746"/>
            <a:ext cx="720080" cy="9721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53" name="Прямая со стрелкой 52"/>
          <p:cNvCxnSpPr>
            <a:stCxn id="23" idx="0"/>
            <a:endCxn id="17" idx="2"/>
          </p:cNvCxnSpPr>
          <p:nvPr/>
        </p:nvCxnSpPr>
        <p:spPr>
          <a:xfrm rot="5400000" flipH="1" flipV="1">
            <a:off x="6292434" y="1070738"/>
            <a:ext cx="720080" cy="11161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55" name="Прямая со стрелкой 54"/>
          <p:cNvCxnSpPr>
            <a:stCxn id="23" idx="0"/>
            <a:endCxn id="15" idx="2"/>
          </p:cNvCxnSpPr>
          <p:nvPr/>
        </p:nvCxnSpPr>
        <p:spPr>
          <a:xfrm rot="5400000" flipH="1" flipV="1">
            <a:off x="7336550" y="26622"/>
            <a:ext cx="720080" cy="32043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2133972" y="6165304"/>
            <a:ext cx="2232248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Проверки документов оперативного дежурного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rot="5400000">
            <a:off x="3142084" y="5409220"/>
            <a:ext cx="21602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5400000">
            <a:off x="3142084" y="6057292"/>
            <a:ext cx="21602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68" name="Прямая со стрелкой 67"/>
          <p:cNvCxnSpPr>
            <a:endCxn id="14" idx="1"/>
          </p:cNvCxnSpPr>
          <p:nvPr/>
        </p:nvCxnSpPr>
        <p:spPr>
          <a:xfrm>
            <a:off x="7102524" y="4149080"/>
            <a:ext cx="100811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rot="5400000">
            <a:off x="9082744" y="5409220"/>
            <a:ext cx="216024" cy="0"/>
          </a:xfrm>
          <a:prstGeom prst="lin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94" name="Прямоугольник 93"/>
          <p:cNvSpPr/>
          <p:nvPr/>
        </p:nvSpPr>
        <p:spPr>
          <a:xfrm>
            <a:off x="2133972" y="2348880"/>
            <a:ext cx="2232248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/>
              <a:t>Проверка</a:t>
            </a:r>
            <a:r>
              <a:rPr lang="en-US" sz="1400" dirty="0"/>
              <a:t>:</a:t>
            </a:r>
          </a:p>
          <a:p>
            <a:pPr marL="628650">
              <a:buFont typeface="Arial" pitchFamily="34" charset="0"/>
              <a:buChar char="•"/>
              <a:defRPr/>
            </a:pPr>
            <a:r>
              <a:rPr lang="en-US" sz="1400" dirty="0"/>
              <a:t> </a:t>
            </a:r>
            <a:r>
              <a:rPr lang="ru-RU" sz="1400" dirty="0"/>
              <a:t>Сотрудников</a:t>
            </a:r>
            <a:r>
              <a:rPr lang="en-US" sz="1400" dirty="0"/>
              <a:t>;</a:t>
            </a:r>
          </a:p>
          <a:p>
            <a:pPr marL="628650">
              <a:buFont typeface="Arial" pitchFamily="34" charset="0"/>
              <a:buChar char="•"/>
              <a:defRPr/>
            </a:pPr>
            <a:r>
              <a:rPr lang="en-US" sz="1400" dirty="0"/>
              <a:t> </a:t>
            </a:r>
            <a:r>
              <a:rPr lang="ru-RU" sz="1400" dirty="0"/>
              <a:t>Вооружения</a:t>
            </a:r>
            <a:r>
              <a:rPr lang="en-US" sz="1400" dirty="0"/>
              <a:t>;</a:t>
            </a:r>
          </a:p>
          <a:p>
            <a:pPr marL="628650">
              <a:buFont typeface="Arial" pitchFamily="34" charset="0"/>
              <a:buChar char="•"/>
              <a:defRPr/>
            </a:pPr>
            <a:r>
              <a:rPr lang="en-US" sz="1400" dirty="0"/>
              <a:t> </a:t>
            </a:r>
            <a:r>
              <a:rPr lang="ru-RU" sz="1400" dirty="0"/>
              <a:t>Документации</a:t>
            </a:r>
            <a:r>
              <a:rPr lang="en-US" sz="1400" dirty="0"/>
              <a:t>;</a:t>
            </a:r>
            <a:endParaRPr lang="ru-RU" sz="1400" dirty="0"/>
          </a:p>
        </p:txBody>
      </p:sp>
      <p:cxnSp>
        <p:nvCxnSpPr>
          <p:cNvPr id="96" name="Прямая со стрелкой 95"/>
          <p:cNvCxnSpPr>
            <a:stCxn id="7" idx="0"/>
            <a:endCxn id="94" idx="2"/>
          </p:cNvCxnSpPr>
          <p:nvPr/>
        </p:nvCxnSpPr>
        <p:spPr>
          <a:xfrm rot="5400000" flipH="1" flipV="1">
            <a:off x="2962064" y="3645024"/>
            <a:ext cx="57606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sp>
        <p:nvSpPr>
          <p:cNvPr id="97" name="Прямоугольник 96"/>
          <p:cNvSpPr/>
          <p:nvPr/>
        </p:nvSpPr>
        <p:spPr>
          <a:xfrm>
            <a:off x="8110636" y="1916832"/>
            <a:ext cx="2160240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Проверка оружейной комнаты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7606580" y="2708920"/>
            <a:ext cx="2160240" cy="43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/>
              <a:t>Уведомление о принятии под охрану</a:t>
            </a:r>
          </a:p>
        </p:txBody>
      </p:sp>
      <p:cxnSp>
        <p:nvCxnSpPr>
          <p:cNvPr id="100" name="Прямая со стрелкой 99"/>
          <p:cNvCxnSpPr>
            <a:endCxn id="98" idx="2"/>
          </p:cNvCxnSpPr>
          <p:nvPr/>
        </p:nvCxnSpPr>
        <p:spPr>
          <a:xfrm rot="5400000" flipH="1" flipV="1">
            <a:off x="8434672" y="3392996"/>
            <a:ext cx="50405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  <p:cxnSp>
        <p:nvCxnSpPr>
          <p:cNvPr id="102" name="Прямая со стрелкой 101"/>
          <p:cNvCxnSpPr/>
          <p:nvPr/>
        </p:nvCxnSpPr>
        <p:spPr>
          <a:xfrm rot="5400000" flipH="1" flipV="1">
            <a:off x="9406780" y="2996952"/>
            <a:ext cx="1296144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91192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727720"/>
            <a:ext cx="11737304" cy="6130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ОТЗЫВЫ, БЛАГОДАРНОСТИ, РЕКОМЕНДАЦИИ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76" y="1340768"/>
            <a:ext cx="3706916" cy="5157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1340768"/>
            <a:ext cx="375175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6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727720"/>
            <a:ext cx="11737304" cy="6130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ОТЗЫВЫ, БЛАГОДАРНОСТИ, РЕКОМЕНДАЦИИ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1340768"/>
            <a:ext cx="3672408" cy="5194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1340768"/>
            <a:ext cx="364590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4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727720"/>
            <a:ext cx="11737304" cy="6130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ОТЗЫВЫ, БЛАГОДАРНОСТИ, РЕКОМЕНДАЦИИ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4" y="1340768"/>
            <a:ext cx="3706916" cy="5157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1341864"/>
            <a:ext cx="3645131" cy="51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4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727720"/>
            <a:ext cx="11737304" cy="6130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ОТЗЫВЫ, БЛАГОДАРНОСТИ, РЕКОМЕНДАЦИИ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5" y="1340768"/>
            <a:ext cx="3578218" cy="5157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1340768"/>
            <a:ext cx="3679470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773932" y="295672"/>
            <a:ext cx="8229599" cy="829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73932" y="5445224"/>
            <a:ext cx="87571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115114, Россия, г.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Дербеневская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наб., д.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А, офис 201-202, 2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 в г. Москва +7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(495) 740-70-70 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факс в г.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 +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(812) 604-03-03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56" y="1380141"/>
            <a:ext cx="4608195" cy="38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7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260648"/>
            <a:ext cx="11737304" cy="61304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ДОВЕРЯЮТ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47" y="5143690"/>
            <a:ext cx="2087880" cy="9723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44" y="3902214"/>
            <a:ext cx="2087880" cy="9723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74" y="5143690"/>
            <a:ext cx="2087880" cy="9723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788" y="1355539"/>
            <a:ext cx="2087880" cy="97231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46" y="3919666"/>
            <a:ext cx="2087880" cy="97231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5162744"/>
            <a:ext cx="2087880" cy="97231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270" y="5162744"/>
            <a:ext cx="2087880" cy="97231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1350295"/>
            <a:ext cx="2087880" cy="97231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46" y="2621491"/>
            <a:ext cx="2087880" cy="97231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44" y="2621491"/>
            <a:ext cx="2087880" cy="97231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0" y="3919666"/>
            <a:ext cx="2087880" cy="97231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48" y="3919666"/>
            <a:ext cx="2087880" cy="97231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2621491"/>
            <a:ext cx="2087880" cy="97231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48" y="2620352"/>
            <a:ext cx="2087880" cy="97231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40" y="1340768"/>
            <a:ext cx="2087880" cy="97231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2" y="1340768"/>
            <a:ext cx="2087880" cy="97231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44" y="1340768"/>
            <a:ext cx="2087880" cy="97231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50" y="2620352"/>
            <a:ext cx="2087880" cy="97231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1" y="3892687"/>
            <a:ext cx="2087880" cy="9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3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61764" y="332656"/>
            <a:ext cx="11737303" cy="1066800"/>
          </a:xfrm>
        </p:spPr>
        <p:txBody>
          <a:bodyPr rtlCol="0"/>
          <a:lstStyle/>
          <a:p>
            <a:pPr algn="ctr" rtl="0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ЧАСТНОГО ОХРАННОГО ПРЕДПРИЯТИЯ «АЛЬФА-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125860" y="1614265"/>
            <a:ext cx="10454953" cy="4983087"/>
          </a:xfrm>
        </p:spPr>
        <p:txBody>
          <a:bodyPr rtlCol="0">
            <a:normAutofit/>
          </a:bodyPr>
          <a:lstStyle/>
          <a:p>
            <a:pPr>
              <a:buClr>
                <a:schemeClr val="bg1"/>
              </a:buClr>
            </a:pPr>
            <a:r>
              <a:rPr lang="ru-RU" sz="2400" b="1" dirty="0">
                <a:solidFill>
                  <a:schemeClr val="bg1"/>
                </a:solidFill>
              </a:rPr>
              <a:t>Сопровождение </a:t>
            </a:r>
            <a:r>
              <a:rPr lang="ru-RU" sz="2400" b="1" dirty="0" smtClean="0">
                <a:solidFill>
                  <a:schemeClr val="bg1"/>
                </a:solidFill>
              </a:rPr>
              <a:t>грузов, </a:t>
            </a:r>
            <a:r>
              <a:rPr lang="ru-RU" sz="2400" b="1" dirty="0">
                <a:solidFill>
                  <a:schemeClr val="bg1"/>
                </a:solidFill>
              </a:rPr>
              <a:t>охрана груза, </a:t>
            </a:r>
            <a:r>
              <a:rPr lang="ru-RU" sz="2400" b="1" dirty="0" smtClean="0">
                <a:solidFill>
                  <a:schemeClr val="bg1"/>
                </a:solidFill>
              </a:rPr>
              <a:t>организация </a:t>
            </a:r>
            <a:r>
              <a:rPr lang="ru-RU" sz="2400" b="1" dirty="0">
                <a:solidFill>
                  <a:schemeClr val="bg1"/>
                </a:solidFill>
              </a:rPr>
              <a:t>инкассации </a:t>
            </a:r>
            <a:r>
              <a:rPr lang="ru-RU" sz="2400" b="1" dirty="0" smtClean="0">
                <a:solidFill>
                  <a:schemeClr val="bg1"/>
                </a:solidFill>
              </a:rPr>
              <a:t>выручки</a:t>
            </a:r>
            <a:endParaRPr lang="ru-RU" sz="2400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ru-RU" sz="2400" b="1" dirty="0">
                <a:solidFill>
                  <a:schemeClr val="bg1"/>
                </a:solidFill>
              </a:rPr>
              <a:t>Охрана объектов любого назначения - предприятий, офисов, бизнес центров, бутиков, гостиниц</a:t>
            </a:r>
          </a:p>
          <a:p>
            <a:pPr>
              <a:buClr>
                <a:schemeClr val="bg1"/>
              </a:buClr>
            </a:pPr>
            <a:r>
              <a:rPr lang="ru-RU" sz="2400" b="1" dirty="0" smtClean="0">
                <a:solidFill>
                  <a:schemeClr val="bg1"/>
                </a:solidFill>
              </a:rPr>
              <a:t>Охрана массовых мероприятий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ru-RU" sz="2400" b="1" dirty="0">
                <a:solidFill>
                  <a:schemeClr val="bg1"/>
                </a:solidFill>
              </a:rPr>
              <a:t>Группа быстрого реагирования</a:t>
            </a:r>
          </a:p>
          <a:p>
            <a:pPr>
              <a:buClr>
                <a:schemeClr val="bg1"/>
              </a:buClr>
            </a:pPr>
            <a:r>
              <a:rPr lang="ru-RU" sz="2400" b="1" dirty="0">
                <a:solidFill>
                  <a:schemeClr val="bg1"/>
                </a:solidFill>
              </a:rPr>
              <a:t>Обеспечение информационной безопасности бизнеса</a:t>
            </a:r>
          </a:p>
          <a:p>
            <a:pPr>
              <a:buClr>
                <a:schemeClr val="bg1"/>
              </a:buClr>
            </a:pPr>
            <a:r>
              <a:rPr lang="ru-RU" sz="2400" b="1" dirty="0" smtClean="0">
                <a:solidFill>
                  <a:schemeClr val="bg1"/>
                </a:solidFill>
              </a:rPr>
              <a:t>Личная охрана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smtClean="0">
                <a:solidFill>
                  <a:schemeClr val="bg1"/>
                </a:solidFill>
              </a:rPr>
              <a:t>персональный телохранитель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09441" y="548680"/>
            <a:ext cx="10971372" cy="576064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РЕГИОНЫ ПРИСУТСТВИЯ ЧАСТНОГО ОХРАННОГО ПРЕДПРИЯТИЯ «АЛЬФА - ИНФОРМ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616564"/>
              </p:ext>
            </p:extLst>
          </p:nvPr>
        </p:nvGraphicFramePr>
        <p:xfrm>
          <a:off x="405780" y="3206155"/>
          <a:ext cx="11089232" cy="26711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4496"/>
                <a:gridCol w="6624736"/>
              </a:tblGrid>
              <a:tr h="26711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51" y="1124744"/>
            <a:ext cx="9626352" cy="556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6425" y="5410200"/>
            <a:ext cx="11032603" cy="762000"/>
          </a:xfrm>
        </p:spPr>
        <p:txBody>
          <a:bodyPr rtlCol="0">
            <a:no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Обеспечение безопасности при вооруженном сопровождении грузов и формирование экипажей осуществляется с учётом особенностей маршрутов, ценности груза и видов транспорта задействованного при транспортировке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79648"/>
            <a:ext cx="11737304" cy="126112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ГРУЗОВ, ОХРАНА ГРУЗА, ОРГАНИЗАЦИЯ ИНКАССАЦИИ ВЫРУЧКИ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4" y="1556792"/>
            <a:ext cx="5076564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1556792"/>
            <a:ext cx="4752528" cy="34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6425" y="5410200"/>
            <a:ext cx="11392644" cy="762000"/>
          </a:xfrm>
        </p:spPr>
        <p:txBody>
          <a:bodyPr rtlCol="0">
            <a:no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ЧОП «Альфа-</a:t>
            </a:r>
            <a:r>
              <a:rPr lang="ru-RU" dirty="0" err="1">
                <a:solidFill>
                  <a:schemeClr val="bg1"/>
                </a:solidFill>
              </a:rPr>
              <a:t>Информ</a:t>
            </a:r>
            <a:r>
              <a:rPr lang="ru-RU" dirty="0">
                <a:solidFill>
                  <a:schemeClr val="bg1"/>
                </a:solidFill>
              </a:rPr>
              <a:t>» – ваш надежный партнер на рынке охранных услуг в Москве. За </a:t>
            </a:r>
            <a:r>
              <a:rPr lang="ru-RU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9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лет работы нам удалось создать уникальный коллектив, найти профессионалов, которые готовы решить задачи любой сложности, гарантировать полную безопасность клиентов и объектов недвижимости разного назначения.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583704"/>
            <a:ext cx="11737304" cy="126112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ОБЪЕКТОВ ЛЮБОГО НАЗНАЧЕНИЯ - ПРЕДПРИЯТИЙ, ОФИСОВ, БИЗНЕС ЦЕНТРОВ, БУТИКОВ, ГОСТИНИЦ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68" y="1916832"/>
            <a:ext cx="4320480" cy="3240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1916833"/>
            <a:ext cx="447049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2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6425" y="5085184"/>
            <a:ext cx="10816579" cy="1440160"/>
          </a:xfrm>
        </p:spPr>
        <p:txBody>
          <a:bodyPr rtlCol="0">
            <a:no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Охрана масштабных мероприятий – это поддержка профессионалов в самый ответственный момент, забота о каждом участнике. Для охраны массовых мероприятий мы выберем оптимальные методы с учетом количества участников, места проведения и других особенностей.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188640"/>
            <a:ext cx="11737304" cy="6130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МАССОВЫХ МЕРОПРИЯТИЙ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46" y="1047029"/>
            <a:ext cx="5120258" cy="3840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1047029"/>
            <a:ext cx="5104878" cy="38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2808" y="5294312"/>
            <a:ext cx="10808187" cy="1159024"/>
          </a:xfrm>
        </p:spPr>
        <p:txBody>
          <a:bodyPr rtlCol="0">
            <a:normAutofit/>
          </a:bodyPr>
          <a:lstStyle/>
          <a:p>
            <a:pPr algn="just"/>
            <a:r>
              <a:rPr lang="ru-RU" dirty="0" err="1">
                <a:solidFill>
                  <a:schemeClr val="bg1"/>
                </a:solidFill>
              </a:rPr>
              <a:t>ГБР</a:t>
            </a:r>
            <a:r>
              <a:rPr lang="ru-RU" dirty="0">
                <a:solidFill>
                  <a:schemeClr val="bg1"/>
                </a:solidFill>
              </a:rPr>
              <a:t> – это мобильная группа специально подготовленных сотрудников, призванная решать любые внештатные ситуации максимально короткие сроки.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1765" y="260648"/>
            <a:ext cx="11737304" cy="61304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БЫСТРОГО РЕАГИРОВАНИЯ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00" y="1274413"/>
            <a:ext cx="5176096" cy="3450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8" y="1264102"/>
            <a:ext cx="5191564" cy="34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Маркетинг 16:9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666147_TF02801084.potx" id="{C1AE67EC-C237-4F06-A8CE-74B0880EE6A9}" vid="{EDA79D50-06F2-4F43-8B9F-E687A83B5943}"/>
    </a:ext>
  </a:extLst>
</a:theme>
</file>

<file path=ppt/theme/theme2.xml><?xml version="1.0" encoding="utf-8"?>
<a:theme xmlns:a="http://schemas.openxmlformats.org/drawingml/2006/main" name="Тема Offic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5CCB2C71-1ED8-4540-B003-293B5E75C7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9B8BCC-BF24-4800-92E1-9F891BBB27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AACE6D-8EB6-447A-8DFD-C2C0C52916AC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для бизнеса и маркетинга в оформлении со стеклянным небоскребом (широкоэкранный формат)</Template>
  <TotalTime>3443</TotalTime>
  <Words>876</Words>
  <Application>Microsoft Office PowerPoint</Application>
  <PresentationFormat>Произвольный</PresentationFormat>
  <Paragraphs>169</Paragraphs>
  <Slides>27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Corbel</vt:lpstr>
      <vt:lpstr>Times New Roman</vt:lpstr>
      <vt:lpstr>Маркетинг 16:9</vt:lpstr>
      <vt:lpstr>ЧАСТНОЕ ОХРАННОЕ ПРЕДПРИЯТИЕ</vt:lpstr>
      <vt:lpstr>О КОМПАНИИ «АЛЬФА-ИНФОРМ»</vt:lpstr>
      <vt:lpstr>НАМ ДОВЕРЯЮТ</vt:lpstr>
      <vt:lpstr>УСЛУГИ ЧАСТНОГО ОХРАННОГО ПРЕДПРИЯТИЯ «АЛЬФА-ИНФОРМ»</vt:lpstr>
      <vt:lpstr>РЕГИОНЫ ПРИСУТСТВИЯ ЧАСТНОГО ОХРАННОГО ПРЕДПРИЯТИЯ «АЛЬФА - ИНФОРМ</vt:lpstr>
      <vt:lpstr>СОПРОВОЖДЕНИЕ ГРУЗОВ, ОХРАНА ГРУЗА, ОРГАНИЗАЦИЯ ИНКАССАЦИИ ВЫРУЧКИ</vt:lpstr>
      <vt:lpstr>ОХРАНА ОБЪЕКТОВ ЛЮБОГО НАЗНАЧЕНИЯ - ПРЕДПРИЯТИЙ, ОФИСОВ, БИЗНЕС ЦЕНТРОВ, БУТИКОВ, ГОСТИНИЦ</vt:lpstr>
      <vt:lpstr>ОХРАНА МАССОВЫХ МЕРОПРИЯТИЙ</vt:lpstr>
      <vt:lpstr>ГРУППА БЫСТРОГО РЕАГИРОВАНИЯ</vt:lpstr>
      <vt:lpstr>ОБЕСПЕЧЕНИЕ ИНФОРМАЦИОННОЙ БЕЗОПАСНОСТИ БИЗНЕСА</vt:lpstr>
      <vt:lpstr>ЛИЧНАЯ ОХРАНА, ПЕРСОНАЛЬНЫЙ ТЕЛОХРАНИТЕЛЬ</vt:lpstr>
      <vt:lpstr>ТРЕНИНГИ СОТРУДНИКОВ</vt:lpstr>
      <vt:lpstr>ОГНЕВАЯ ПОДГОТОВКА СОТРУДНИКОВ</vt:lpstr>
      <vt:lpstr>О КОМПАНИИ ЧОП «АЛЬФА-ИНФОРМ»</vt:lpstr>
      <vt:lpstr>СТРУКТУРА ГРУППЫ КОМПАНИЙ «АЛЬФА-ИНФОРМ»</vt:lpstr>
      <vt:lpstr>ПРИНЦИПЫ ПОСТРОЕНИЯ РАБОТЫ С ПЕРСОНАЛОМ</vt:lpstr>
      <vt:lpstr>Презентация PowerPoint</vt:lpstr>
      <vt:lpstr>Презентация PowerPoint</vt:lpstr>
      <vt:lpstr>СИСТЕМА КОНТРОЛЯ ПЕРСОНАЛА НА ОБЪЕКТЕ</vt:lpstr>
      <vt:lpstr>Презентация PowerPoint</vt:lpstr>
      <vt:lpstr>СИСТЕМА РАБОТЫ С ПРАВООХРАНИТЕЛЬНЫМИ ОРГАНАМИ</vt:lpstr>
      <vt:lpstr>Презентация PowerPoint</vt:lpstr>
      <vt:lpstr>ОТЗЫВЫ, БЛАГОДАРНОСТИ, РЕКОМЕНДАЦИИ</vt:lpstr>
      <vt:lpstr>ОТЗЫВЫ, БЛАГОДАРНОСТИ, РЕКОМЕНДАЦИИ</vt:lpstr>
      <vt:lpstr>ОТЗЫВЫ, БЛАГОДАРНОСТИ, РЕКОМЕНДАЦИИ</vt:lpstr>
      <vt:lpstr>ОТЗЫВЫ, БЛАГОДАРНОСТИ, РЕКОМЕНДАЦИИ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ЧАСТНОЕ ОХРАННОЕ ПРЕДПРИЯТИЕ</dc:title>
  <dc:creator>Борис Некрасов</dc:creator>
  <cp:lastModifiedBy>adm</cp:lastModifiedBy>
  <cp:revision>46</cp:revision>
  <dcterms:created xsi:type="dcterms:W3CDTF">2018-05-11T07:32:18Z</dcterms:created>
  <dcterms:modified xsi:type="dcterms:W3CDTF">2018-05-22T06:26:23Z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